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7"/>
  </p:notesMasterIdLst>
  <p:sldIdLst>
    <p:sldId id="256" r:id="rId2"/>
    <p:sldId id="257" r:id="rId3"/>
    <p:sldId id="260" r:id="rId4"/>
    <p:sldId id="261" r:id="rId5"/>
    <p:sldId id="262" r:id="rId6"/>
    <p:sldId id="263" r:id="rId7"/>
    <p:sldId id="259" r:id="rId8"/>
    <p:sldId id="267" r:id="rId9"/>
    <p:sldId id="268" r:id="rId10"/>
    <p:sldId id="272" r:id="rId11"/>
    <p:sldId id="269" r:id="rId12"/>
    <p:sldId id="258" r:id="rId13"/>
    <p:sldId id="270" r:id="rId14"/>
    <p:sldId id="271" r:id="rId15"/>
    <p:sldId id="273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715"/>
    <p:restoredTop sz="89577"/>
  </p:normalViewPr>
  <p:slideViewPr>
    <p:cSldViewPr snapToGrid="0">
      <p:cViewPr varScale="1">
        <p:scale>
          <a:sx n="105" d="100"/>
          <a:sy n="105" d="100"/>
        </p:scale>
        <p:origin x="968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4.png>
</file>

<file path=ppt/media/image15.png>
</file>

<file path=ppt/media/image1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452C957-0FCE-AC43-B140-694FD8EEA2D9}" type="datetimeFigureOut">
              <a:rPr lang="en-US" smtClean="0"/>
              <a:t>9/22/22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CB2F95E-23CC-2849-AB24-8BB16FAD24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30419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Sub1</a:t>
            </a:r>
          </a:p>
          <a:p>
            <a:r>
              <a:rPr lang="en-US" b="0" u="sng" dirty="0"/>
              <a:t>Summary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All parameters are within the range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Mu: seldom change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Sigma: no change/decrease (</a:t>
            </a:r>
            <a:r>
              <a:rPr lang="en-US" dirty="0" err="1"/>
              <a:t>ises</a:t>
            </a:r>
            <a:r>
              <a:rPr lang="en-US" dirty="0"/>
              <a:t>: 4, 6, 7)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Criterion: no change, decrease(</a:t>
            </a:r>
            <a:r>
              <a:rPr lang="en-US" dirty="0" err="1"/>
              <a:t>ises</a:t>
            </a:r>
            <a:r>
              <a:rPr lang="en-US" dirty="0"/>
              <a:t>: 1, 2, 7)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Lambda: no change</a:t>
            </a:r>
          </a:p>
          <a:p>
            <a:endParaRPr lang="en-US" dirty="0"/>
          </a:p>
          <a:p>
            <a:r>
              <a:rPr lang="en-US" b="0" u="sng" dirty="0" err="1"/>
              <a:t>Indiv</a:t>
            </a:r>
            <a:r>
              <a:rPr lang="en-US" b="0" u="sng" dirty="0"/>
              <a:t> session</a:t>
            </a:r>
          </a:p>
          <a:p>
            <a:r>
              <a:rPr lang="en-US" b="0" u="none" dirty="0"/>
              <a:t>Ses1: only criterion decreases</a:t>
            </a:r>
          </a:p>
          <a:p>
            <a:r>
              <a:rPr lang="en-US" b="0" u="none" dirty="0"/>
              <a:t>Ses5: only mu shift</a:t>
            </a:r>
          </a:p>
          <a:p>
            <a:r>
              <a:rPr lang="en-US" dirty="0"/>
              <a:t>Ses7: Sigma and criterion decreases</a:t>
            </a:r>
          </a:p>
          <a:p>
            <a:endParaRPr lang="en-US" dirty="0"/>
          </a:p>
          <a:p>
            <a:endParaRPr lang="en-US" dirty="0">
              <a:sym typeface="Wingdings" pitchFamily="2" charset="2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B2F95E-23CC-2849-AB24-8BB16FAD2433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810478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0" u="none" dirty="0"/>
              <a:t>Sub10</a:t>
            </a:r>
          </a:p>
          <a:p>
            <a:r>
              <a:rPr lang="en-US" b="0" u="sng" dirty="0"/>
              <a:t>Summary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b="0" u="none" dirty="0"/>
              <a:t>All parameters are within the range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b="0" u="none" dirty="0"/>
              <a:t>Mu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b="0" u="none" dirty="0"/>
              <a:t>Sigma: no change/random change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b="0" u="none" dirty="0"/>
              <a:t>Criterion: no change/random change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b="0" u="none" dirty="0"/>
              <a:t>Lambda: no change</a:t>
            </a:r>
          </a:p>
          <a:p>
            <a:endParaRPr lang="en-US" dirty="0"/>
          </a:p>
          <a:p>
            <a:r>
              <a:rPr lang="en-US" b="0" u="sng" dirty="0" err="1"/>
              <a:t>Indiv</a:t>
            </a:r>
            <a:r>
              <a:rPr lang="en-US" b="0" u="sng" dirty="0"/>
              <a:t> session</a:t>
            </a:r>
          </a:p>
          <a:p>
            <a:r>
              <a:rPr lang="en-US" b="0" u="none" dirty="0"/>
              <a:t>8</a:t>
            </a:r>
          </a:p>
          <a:p>
            <a:endParaRPr lang="en-US" b="0" u="non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B2F95E-23CC-2849-AB24-8BB16FAD2433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672652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Across subjects: N/A</a:t>
            </a:r>
          </a:p>
          <a:p>
            <a:r>
              <a:rPr lang="en-US" dirty="0"/>
              <a:t>Within subjects: s-shape across adaptor </a:t>
            </a:r>
            <a:r>
              <a:rPr lang="en-US" dirty="0" err="1"/>
              <a:t>soa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B2F95E-23CC-2849-AB24-8BB16FAD2433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89168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Across subjects: 1 decrease, 3 increase, 4 no change</a:t>
            </a:r>
          </a:p>
          <a:p>
            <a:r>
              <a:rPr lang="en-US" dirty="0"/>
              <a:t>Within subjects: no clear trend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B2F95E-23CC-2849-AB24-8BB16FAD2433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030655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Across subjects: 1 decrease, 2 increase, 5 no change</a:t>
            </a:r>
          </a:p>
          <a:p>
            <a:r>
              <a:rPr lang="en-US" dirty="0"/>
              <a:t>Within subjects: no clear trend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B2F95E-23CC-2849-AB24-8BB16FAD2433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352641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7,7</a:t>
            </a:r>
          </a:p>
          <a:p>
            <a:r>
              <a:rPr lang="en-US" dirty="0"/>
              <a:t>1,8</a:t>
            </a:r>
          </a:p>
          <a:p>
            <a:r>
              <a:rPr lang="en-US" dirty="0"/>
              <a:t>9,1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B2F95E-23CC-2849-AB24-8BB16FAD2433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379035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Sub2</a:t>
            </a:r>
          </a:p>
          <a:p>
            <a:r>
              <a:rPr lang="en-US" b="0" u="sng" dirty="0"/>
              <a:t>Summary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All parameters are within the range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Mu: seldom change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Sigma: around 200; all increase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Criterion: around 200; all decrease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Lambda: all increase</a:t>
            </a:r>
          </a:p>
          <a:p>
            <a:endParaRPr lang="en-US" dirty="0"/>
          </a:p>
          <a:p>
            <a:r>
              <a:rPr lang="en-US" b="0" u="sng" dirty="0" err="1"/>
              <a:t>Indiv</a:t>
            </a:r>
            <a:r>
              <a:rPr lang="en-US" b="0" u="sng" dirty="0"/>
              <a:t> session</a:t>
            </a:r>
          </a:p>
          <a:p>
            <a:endParaRPr lang="en-US" dirty="0"/>
          </a:p>
          <a:p>
            <a:endParaRPr lang="en-US" dirty="0">
              <a:sym typeface="Wingdings" pitchFamily="2" charset="2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B2F95E-23CC-2849-AB24-8BB16FAD2433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538612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Sub3</a:t>
            </a:r>
          </a:p>
          <a:p>
            <a:r>
              <a:rPr lang="en-US" b="0" u="sng" dirty="0"/>
              <a:t>Summary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b="0" u="none" dirty="0"/>
              <a:t>Nearly all post-criteria hit the boundary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b="0" u="none" dirty="0"/>
              <a:t>Mu: change in the direction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b="0" u="none" dirty="0"/>
              <a:t>Sigma: increase/small decrease or no change(5,6,9)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b="0" u="none" dirty="0"/>
              <a:t>Criterion: all great increase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b="0" u="none" dirty="0"/>
              <a:t>Lambda: small, nearly no change</a:t>
            </a:r>
          </a:p>
          <a:p>
            <a:endParaRPr lang="en-US" dirty="0"/>
          </a:p>
          <a:p>
            <a:r>
              <a:rPr lang="en-US" b="0" u="sng" dirty="0" err="1"/>
              <a:t>Indiv</a:t>
            </a:r>
            <a:r>
              <a:rPr lang="en-US" b="0" u="sng" dirty="0"/>
              <a:t> session</a:t>
            </a:r>
          </a:p>
          <a:p>
            <a:r>
              <a:rPr lang="en-US" b="0" u="none" dirty="0"/>
              <a:t>3&amp;6: shift is too huge to capture the effect</a:t>
            </a:r>
          </a:p>
          <a:p>
            <a:endParaRPr lang="en-US" b="0" u="non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B2F95E-23CC-2849-AB24-8BB16FAD2433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012065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Sub4</a:t>
            </a:r>
          </a:p>
          <a:p>
            <a:r>
              <a:rPr lang="en-US" b="0" u="sng" dirty="0"/>
              <a:t>Summary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b="0" u="none" dirty="0"/>
              <a:t>1 post-criterion hit the boundary;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b="0" u="none" dirty="0"/>
              <a:t>pattern varies among sessions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b="0" u="none" dirty="0"/>
              <a:t>Mu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b="0" u="none" dirty="0"/>
              <a:t>Sigma: great increase (except ses4)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b="0" u="none" dirty="0"/>
              <a:t>Criterion: increase (1, 2, 7, 8, 9)/decrease(3, 4, 5, 6)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b="0" u="none" dirty="0"/>
              <a:t>lambda</a:t>
            </a:r>
          </a:p>
          <a:p>
            <a:endParaRPr lang="en-US" dirty="0"/>
          </a:p>
          <a:p>
            <a:r>
              <a:rPr lang="en-US" b="0" u="sng" dirty="0" err="1"/>
              <a:t>Indiv</a:t>
            </a:r>
            <a:r>
              <a:rPr lang="en-US" b="0" u="sng" dirty="0"/>
              <a:t> session</a:t>
            </a:r>
          </a:p>
          <a:p>
            <a:endParaRPr lang="en-US" dirty="0"/>
          </a:p>
          <a:p>
            <a:endParaRPr lang="en-US" dirty="0">
              <a:sym typeface="Wingdings" pitchFamily="2" charset="2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B2F95E-23CC-2849-AB24-8BB16FAD2433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744361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Sub5 (excluded)</a:t>
            </a:r>
          </a:p>
          <a:p>
            <a:r>
              <a:rPr lang="en-US" b="0" u="sng" dirty="0"/>
              <a:t>Summary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b="0" u="none" dirty="0"/>
              <a:t>Nearly all criteria and </a:t>
            </a:r>
            <a:r>
              <a:rPr lang="en-US" b="0" u="none" dirty="0" err="1"/>
              <a:t>sigmas</a:t>
            </a:r>
            <a:r>
              <a:rPr lang="en-US" b="0" u="none" dirty="0"/>
              <a:t> hit the boundary;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b="0" u="none" dirty="0"/>
              <a:t>pattern varies among sessions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b="0" u="none" dirty="0"/>
              <a:t>Mu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b="0" u="none" dirty="0"/>
              <a:t>Sigma: increases and hit boundary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b="0" u="none" dirty="0"/>
              <a:t>Criterion: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b="0" u="none" dirty="0"/>
              <a:t>lambda</a:t>
            </a:r>
          </a:p>
          <a:p>
            <a:endParaRPr lang="en-US" dirty="0"/>
          </a:p>
          <a:p>
            <a:r>
              <a:rPr lang="en-US" b="0" u="sng" dirty="0" err="1"/>
              <a:t>Indiv</a:t>
            </a:r>
            <a:r>
              <a:rPr lang="en-US" b="0" u="sng" dirty="0"/>
              <a:t> session</a:t>
            </a:r>
          </a:p>
          <a:p>
            <a:endParaRPr lang="en-US" dirty="0"/>
          </a:p>
          <a:p>
            <a:endParaRPr lang="en-US" dirty="0">
              <a:sym typeface="Wingdings" pitchFamily="2" charset="2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B2F95E-23CC-2849-AB24-8BB16FAD2433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086766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0" u="none" dirty="0"/>
              <a:t>Sub6 </a:t>
            </a:r>
          </a:p>
          <a:p>
            <a:r>
              <a:rPr lang="en-US" b="0" u="sng" dirty="0"/>
              <a:t>Summary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b="0" u="none" dirty="0"/>
              <a:t>All parameters are within the range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b="0" u="none" dirty="0"/>
              <a:t>Mu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b="0" u="none" dirty="0"/>
              <a:t>Sigma: no change or random change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b="0" u="none" dirty="0"/>
              <a:t>Criterion: increase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b="0" u="none" dirty="0"/>
              <a:t>Lambda: no change</a:t>
            </a:r>
          </a:p>
          <a:p>
            <a:endParaRPr lang="en-US" dirty="0"/>
          </a:p>
          <a:p>
            <a:r>
              <a:rPr lang="en-US" b="0" u="sng" dirty="0" err="1"/>
              <a:t>Indiv</a:t>
            </a:r>
            <a:r>
              <a:rPr lang="en-US" b="0" u="sng" dirty="0"/>
              <a:t> session</a:t>
            </a:r>
          </a:p>
          <a:p>
            <a:r>
              <a:rPr lang="en-US" b="0" u="none" dirty="0"/>
              <a:t>3: increase of mu and criterion</a:t>
            </a:r>
          </a:p>
          <a:p>
            <a:r>
              <a:rPr lang="en-US" b="0" u="none" dirty="0"/>
              <a:t>8</a:t>
            </a:r>
          </a:p>
          <a:p>
            <a:r>
              <a:rPr lang="en-US" b="0" u="none" dirty="0"/>
              <a:t>9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B2F95E-23CC-2849-AB24-8BB16FAD2433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524102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0" u="none" dirty="0"/>
              <a:t>Sub7</a:t>
            </a:r>
          </a:p>
          <a:p>
            <a:r>
              <a:rPr lang="en-US" b="0" u="sng" dirty="0"/>
              <a:t>Summary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b="0" u="none" dirty="0"/>
              <a:t>All parameters are within the range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b="0" u="none" dirty="0"/>
              <a:t>Mu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b="0" u="none" dirty="0"/>
              <a:t>Sigma: random small change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b="0" u="none" dirty="0"/>
              <a:t>Criterion: random change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b="0" u="none" dirty="0"/>
              <a:t>Lambda: random change</a:t>
            </a:r>
          </a:p>
          <a:p>
            <a:endParaRPr lang="en-US" dirty="0"/>
          </a:p>
          <a:p>
            <a:r>
              <a:rPr lang="en-US" b="0" u="sng" dirty="0" err="1"/>
              <a:t>Indiv</a:t>
            </a:r>
            <a:r>
              <a:rPr lang="en-US" b="0" u="sng" dirty="0"/>
              <a:t> session</a:t>
            </a:r>
          </a:p>
          <a:p>
            <a:r>
              <a:rPr lang="en-US" b="0" u="none" dirty="0"/>
              <a:t>4</a:t>
            </a:r>
          </a:p>
          <a:p>
            <a:r>
              <a:rPr lang="en-US" b="0" u="none" dirty="0"/>
              <a:t>7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B2F95E-23CC-2849-AB24-8BB16FAD2433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525637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0" u="none" dirty="0"/>
              <a:t>Sub8</a:t>
            </a:r>
          </a:p>
          <a:p>
            <a:r>
              <a:rPr lang="en-US" b="0" u="sng" dirty="0"/>
              <a:t>Summary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b="0" u="none" dirty="0"/>
              <a:t>All parameters are within the range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b="0" u="none" dirty="0"/>
              <a:t>Mu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b="0" u="none" dirty="0"/>
              <a:t>Sigma: decrease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b="0" u="none" dirty="0"/>
              <a:t>Criterion: random change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b="0" u="none" dirty="0"/>
              <a:t>Lambda: random change</a:t>
            </a:r>
          </a:p>
          <a:p>
            <a:endParaRPr lang="en-US" dirty="0"/>
          </a:p>
          <a:p>
            <a:r>
              <a:rPr lang="en-US" b="0" u="sng" dirty="0" err="1"/>
              <a:t>Indiv</a:t>
            </a:r>
            <a:r>
              <a:rPr lang="en-US" b="0" u="sng" dirty="0"/>
              <a:t> session</a:t>
            </a:r>
          </a:p>
          <a:p>
            <a:r>
              <a:rPr lang="en-US" b="0" u="none" dirty="0"/>
              <a:t>8: only mu and criterion</a:t>
            </a:r>
          </a:p>
          <a:p>
            <a:endParaRPr lang="en-US" b="0" u="non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B2F95E-23CC-2849-AB24-8BB16FAD2433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700612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0" u="none" dirty="0"/>
              <a:t>Sub9</a:t>
            </a:r>
          </a:p>
          <a:p>
            <a:r>
              <a:rPr lang="en-US" b="0" u="sng" dirty="0"/>
              <a:t>Summary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b="0" u="none" dirty="0"/>
              <a:t>All parameters are within the range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b="0" u="none" dirty="0"/>
              <a:t>Mu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b="0" u="none" dirty="0"/>
              <a:t>Sigma: decrease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b="0" u="none" dirty="0"/>
              <a:t>Criterion: random change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b="0" u="none" dirty="0"/>
              <a:t>Lambda: random change</a:t>
            </a:r>
          </a:p>
          <a:p>
            <a:endParaRPr lang="en-US" dirty="0"/>
          </a:p>
          <a:p>
            <a:r>
              <a:rPr lang="en-US" b="0" u="sng" dirty="0" err="1"/>
              <a:t>Indiv</a:t>
            </a:r>
            <a:r>
              <a:rPr lang="en-US" b="0" u="sng" dirty="0"/>
              <a:t> session</a:t>
            </a:r>
          </a:p>
          <a:p>
            <a:r>
              <a:rPr lang="en-US" b="0" u="none" dirty="0"/>
              <a:t>8: only mu and criterion</a:t>
            </a:r>
          </a:p>
          <a:p>
            <a:endParaRPr lang="en-US" b="0" u="non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CB2F95E-23CC-2849-AB24-8BB16FAD2433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591946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BDC65D-4DCF-6E49-7D2C-8A2C6512284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0E228F9-2CD8-AB57-360F-8B85954CEE0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54D5589-FC3B-2058-211F-012BE14D08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E32AD-BC8A-574C-8C05-5226F12484E0}" type="datetimeFigureOut">
              <a:rPr lang="en-US" smtClean="0"/>
              <a:t>9/22/22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AEDF258-3366-EBBF-F263-CC73B589AA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6D901C7-7197-99A3-723D-1C865D73A9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F8FB26-AB1F-7D4A-8646-5059B032E1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61185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CC363C-7996-C46F-AB2E-31DC23A630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0C0C7D2-C2A7-E5EA-CC7E-9C172E586C9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898D436-42A5-AB17-069A-8472074DE0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E32AD-BC8A-574C-8C05-5226F12484E0}" type="datetimeFigureOut">
              <a:rPr lang="en-US" smtClean="0"/>
              <a:t>9/22/22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95C50D2-5571-BE4D-E175-3A91FB281E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F015E31-B525-F1E3-CD7E-CAF909D934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F8FB26-AB1F-7D4A-8646-5059B032E1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09957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C1D677E-3234-F918-0068-45393967103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47803FB-7186-291F-F9A4-34152BC2825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7D1C755-1FF1-1F91-1F05-0B2BB9F5B9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E32AD-BC8A-574C-8C05-5226F12484E0}" type="datetimeFigureOut">
              <a:rPr lang="en-US" smtClean="0"/>
              <a:t>9/22/22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AE8B97-32AA-6A5F-2588-74D9C90A91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46E5511-097C-99CC-AD10-409CE24760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F8FB26-AB1F-7D4A-8646-5059B032E1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37403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B9A030-B498-70BC-0EEA-EB7D420F34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2F2E9F-D79E-359A-1FD1-1776C69F69F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1E82D0-916B-9B8B-5CDD-8A10AD9678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E32AD-BC8A-574C-8C05-5226F12484E0}" type="datetimeFigureOut">
              <a:rPr lang="en-US" smtClean="0"/>
              <a:t>9/22/22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E8C9D87-A672-A457-9804-C9D85C8D63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297489-DFCD-5184-5555-8CFD8ED9EF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F8FB26-AB1F-7D4A-8646-5059B032E1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131133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8B286B-5C32-5FC5-B29F-588F635924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DC152EA-D2A0-B467-FB2B-FDB72998728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80282D1-3D86-D8EF-2063-8EDE774968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E32AD-BC8A-574C-8C05-5226F12484E0}" type="datetimeFigureOut">
              <a:rPr lang="en-US" smtClean="0"/>
              <a:t>9/22/22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F05681E-F271-CC04-C311-1FC7F6A825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F35BF74-737F-58AC-327D-061D7D04B5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F8FB26-AB1F-7D4A-8646-5059B032E1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92055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050C87-BF0D-5FC4-0E00-44A3D29AA9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2CF101-90D3-2507-3C8D-BC81BF8A2A1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5A61392-0C58-6D5F-BB32-ED2569FB347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552D0BE-B619-A150-D5CB-4373A5CBF2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E32AD-BC8A-574C-8C05-5226F12484E0}" type="datetimeFigureOut">
              <a:rPr lang="en-US" smtClean="0"/>
              <a:t>9/22/22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7A06432-C0E9-8A16-5A5B-43C63D30C6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02AB4BD-BBC9-C8C2-D739-B7E2B07D2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F8FB26-AB1F-7D4A-8646-5059B032E1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72423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5AEEF7-4EA5-73C8-8268-E183E36103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4829370-3D19-9A44-2C4D-5E438C452E5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BA4BC49-391D-781F-E33C-F330E160267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84A51AA-78B8-3C59-320C-F2326B776A7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375982C-48DF-F353-F5AE-D7ADF34EF8D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72D29D2-0892-90D3-3AD9-027309BF70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E32AD-BC8A-574C-8C05-5226F12484E0}" type="datetimeFigureOut">
              <a:rPr lang="en-US" smtClean="0"/>
              <a:t>9/22/22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8371EA0-5663-F073-5CBB-129A503E80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6038CB3-664C-CAAA-9369-908AFD7C0F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F8FB26-AB1F-7D4A-8646-5059B032E1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77566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309852-7B78-0AA6-17B2-E1FFC4377B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CCA642D-8BAB-BCAD-5AFB-88ADA1CD01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E32AD-BC8A-574C-8C05-5226F12484E0}" type="datetimeFigureOut">
              <a:rPr lang="en-US" smtClean="0"/>
              <a:t>9/22/22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794FF88-42EC-2B54-DD54-A6CD86C0FF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3A1E1F5-8DAB-FF50-880C-0FD31C0BF6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F8FB26-AB1F-7D4A-8646-5059B032E1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19897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5517A4D-779C-E6F0-0DB0-A1C82431DE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E32AD-BC8A-574C-8C05-5226F12484E0}" type="datetimeFigureOut">
              <a:rPr lang="en-US" smtClean="0"/>
              <a:t>9/22/22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7D26271-0EB1-7B09-4CD8-C43663157E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29D0C1-FDAD-9F0E-7096-B9FBA9F98B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F8FB26-AB1F-7D4A-8646-5059B032E1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76052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D220B7-ECEA-CEED-C2CB-BCF07F7D8E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5292F1-88F9-9E93-8E0D-4B182CECEF3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1859518-218A-DE52-1750-B96B6F29159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C1E14FA-16A6-F3C5-1B17-23C5A53657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E32AD-BC8A-574C-8C05-5226F12484E0}" type="datetimeFigureOut">
              <a:rPr lang="en-US" smtClean="0"/>
              <a:t>9/22/22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E0744F4-9E4F-8B07-C900-B52B2D84C4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A6E341A-9E20-1272-4560-DC6AA1EE6A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F8FB26-AB1F-7D4A-8646-5059B032E1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59113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E7F728-AD08-6428-E4F6-A304AC97E3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367A0C9-4809-11D3-40F3-33F70AA7F77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97D1A64-B144-B504-C326-38C2CAA5F26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C8E944D-64D5-BA12-11A2-92B95D96D2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9E32AD-BC8A-574C-8C05-5226F12484E0}" type="datetimeFigureOut">
              <a:rPr lang="en-US" smtClean="0"/>
              <a:t>9/22/22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3572EA4-6637-AB40-6C31-A0512B59A2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FBE0A-FB29-61BE-A44B-76244DF53D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F8FB26-AB1F-7D4A-8646-5059B032E1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01150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63D3E0E-C360-F6B1-AD1D-22D3537911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282923D-C510-EC70-C4E0-8FC74257A64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80ECE5-5AE1-FAAA-5BFC-AAF042B0DBA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0" i="0">
                <a:solidFill>
                  <a:schemeClr val="tx1">
                    <a:tint val="75000"/>
                  </a:schemeClr>
                </a:solidFill>
                <a:latin typeface="Myanmar Text" panose="020B0502040204020203" pitchFamily="34" charset="0"/>
              </a:defRPr>
            </a:lvl1pPr>
          </a:lstStyle>
          <a:p>
            <a:fld id="{769E32AD-BC8A-574C-8C05-5226F12484E0}" type="datetimeFigureOut">
              <a:rPr lang="en-US" smtClean="0"/>
              <a:pPr/>
              <a:t>9/22/22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203535E-439C-2D88-CA6F-8296C343CC2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0" i="0">
                <a:solidFill>
                  <a:schemeClr val="tx1">
                    <a:tint val="75000"/>
                  </a:schemeClr>
                </a:solidFill>
                <a:latin typeface="Myanmar Text" panose="020B0502040204020203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1449A3-FE32-DEB1-71DB-CF4E556D92B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 i="0">
                <a:solidFill>
                  <a:schemeClr val="tx1">
                    <a:tint val="75000"/>
                  </a:schemeClr>
                </a:solidFill>
                <a:latin typeface="Myanmar Text" panose="020B0502040204020203" pitchFamily="34" charset="0"/>
              </a:defRPr>
            </a:lvl1pPr>
          </a:lstStyle>
          <a:p>
            <a:fld id="{9AF8FB26-AB1F-7D4A-8646-5059B032E1DE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724922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0" i="0" kern="1200">
          <a:solidFill>
            <a:schemeClr val="tx1"/>
          </a:solidFill>
          <a:latin typeface="Myanmar Text" panose="020B0502040204020203" pitchFamily="34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b="0" i="0" kern="1200">
          <a:solidFill>
            <a:schemeClr val="tx1"/>
          </a:solidFill>
          <a:latin typeface="Myanmar Text" panose="020B0502040204020203" pitchFamily="34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b="0" i="0" kern="1200">
          <a:solidFill>
            <a:schemeClr val="tx1"/>
          </a:solidFill>
          <a:latin typeface="Myanmar Text" panose="020B0502040204020203" pitchFamily="34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b="0" i="0" kern="1200">
          <a:solidFill>
            <a:schemeClr val="tx1"/>
          </a:solidFill>
          <a:latin typeface="Myanmar Text" panose="020B0502040204020203" pitchFamily="34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Myanmar Text" panose="020B0502040204020203" pitchFamily="34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Myanmar Text" panose="020B0502040204020203" pitchFamily="34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DDB8B58C-4E87-BFE1-2D88-7459C386F0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400" b="1" dirty="0"/>
              <a:t>Model-free psychometric function fitting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F125BEA9-97AD-DFF9-3540-0792ED229AB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1600" dirty="0"/>
              <a:t>“model-free” means data were fitted by the full model with 8 parameters</a:t>
            </a:r>
          </a:p>
          <a:p>
            <a:r>
              <a:rPr lang="en-US" sz="1600" dirty="0"/>
              <a:t>Fitting range: </a:t>
            </a:r>
          </a:p>
          <a:p>
            <a:pPr lvl="1"/>
            <a:r>
              <a:rPr lang="en-US" sz="1400" dirty="0" err="1"/>
              <a:t>lb</a:t>
            </a:r>
            <a:r>
              <a:rPr lang="en-US" sz="1400" dirty="0"/>
              <a:t> = [-250, -250, 10, 10, 10, 10, 1e-4, 1e-4]; </a:t>
            </a:r>
          </a:p>
          <a:p>
            <a:pPr lvl="1"/>
            <a:r>
              <a:rPr lang="en-US" sz="1400" dirty="0" err="1"/>
              <a:t>ub</a:t>
            </a:r>
            <a:r>
              <a:rPr lang="en-US" sz="1400" dirty="0"/>
              <a:t> = [250, 250, 350, 350, 350, 350, 0.06, 0.06];</a:t>
            </a:r>
          </a:p>
          <a:p>
            <a:r>
              <a:rPr lang="en-US" sz="1600" dirty="0"/>
              <a:t>Shade: 68% confidence interval of the bootstrapped PMF curves</a:t>
            </a:r>
            <a:endParaRPr lang="en-US" sz="1200" dirty="0"/>
          </a:p>
          <a:p>
            <a:endParaRPr lang="en-US" sz="1600" dirty="0"/>
          </a:p>
          <a:p>
            <a:endParaRPr lang="en-US" sz="16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graphicFrame>
            <p:nvGraphicFramePr>
              <p:cNvPr id="8" name="Table 7">
                <a:extLst>
                  <a:ext uri="{FF2B5EF4-FFF2-40B4-BE49-F238E27FC236}">
                    <a16:creationId xmlns:a16="http://schemas.microsoft.com/office/drawing/2014/main" id="{C5E10474-5B7F-011C-61A0-48707DD1A499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150701018"/>
                  </p:ext>
                </p:extLst>
              </p:nvPr>
            </p:nvGraphicFramePr>
            <p:xfrm>
              <a:off x="838200" y="3675473"/>
              <a:ext cx="10691554" cy="1179027"/>
            </p:xfrm>
            <a:graphic>
              <a:graphicData uri="http://schemas.openxmlformats.org/drawingml/2006/table">
                <a:tbl>
                  <a:tblPr firstRow="1" bandRow="1">
                    <a:tableStyleId>{5940675A-B579-460E-94D1-54222C63F5DA}</a:tableStyleId>
                  </a:tblPr>
                  <a:tblGrid>
                    <a:gridCol w="977715">
                      <a:extLst>
                        <a:ext uri="{9D8B030D-6E8A-4147-A177-3AD203B41FA5}">
                          <a16:colId xmlns:a16="http://schemas.microsoft.com/office/drawing/2014/main" val="748609956"/>
                        </a:ext>
                      </a:extLst>
                    </a:gridCol>
                    <a:gridCol w="998427">
                      <a:extLst>
                        <a:ext uri="{9D8B030D-6E8A-4147-A177-3AD203B41FA5}">
                          <a16:colId xmlns:a16="http://schemas.microsoft.com/office/drawing/2014/main" val="2452829600"/>
                        </a:ext>
                      </a:extLst>
                    </a:gridCol>
                    <a:gridCol w="998427">
                      <a:extLst>
                        <a:ext uri="{9D8B030D-6E8A-4147-A177-3AD203B41FA5}">
                          <a16:colId xmlns:a16="http://schemas.microsoft.com/office/drawing/2014/main" val="4066843408"/>
                        </a:ext>
                      </a:extLst>
                    </a:gridCol>
                    <a:gridCol w="837052">
                      <a:extLst>
                        <a:ext uri="{9D8B030D-6E8A-4147-A177-3AD203B41FA5}">
                          <a16:colId xmlns:a16="http://schemas.microsoft.com/office/drawing/2014/main" val="3506075275"/>
                        </a:ext>
                      </a:extLst>
                    </a:gridCol>
                    <a:gridCol w="797668">
                      <a:extLst>
                        <a:ext uri="{9D8B030D-6E8A-4147-A177-3AD203B41FA5}">
                          <a16:colId xmlns:a16="http://schemas.microsoft.com/office/drawing/2014/main" val="3404320002"/>
                        </a:ext>
                      </a:extLst>
                    </a:gridCol>
                    <a:gridCol w="1360561">
                      <a:extLst>
                        <a:ext uri="{9D8B030D-6E8A-4147-A177-3AD203B41FA5}">
                          <a16:colId xmlns:a16="http://schemas.microsoft.com/office/drawing/2014/main" val="3154777335"/>
                        </a:ext>
                      </a:extLst>
                    </a:gridCol>
                    <a:gridCol w="1479916">
                      <a:extLst>
                        <a:ext uri="{9D8B030D-6E8A-4147-A177-3AD203B41FA5}">
                          <a16:colId xmlns:a16="http://schemas.microsoft.com/office/drawing/2014/main" val="4248302996"/>
                        </a:ext>
                      </a:extLst>
                    </a:gridCol>
                    <a:gridCol w="739302">
                      <a:extLst>
                        <a:ext uri="{9D8B030D-6E8A-4147-A177-3AD203B41FA5}">
                          <a16:colId xmlns:a16="http://schemas.microsoft.com/office/drawing/2014/main" val="1704981609"/>
                        </a:ext>
                      </a:extLst>
                    </a:gridCol>
                    <a:gridCol w="776063">
                      <a:extLst>
                        <a:ext uri="{9D8B030D-6E8A-4147-A177-3AD203B41FA5}">
                          <a16:colId xmlns:a16="http://schemas.microsoft.com/office/drawing/2014/main" val="2654871328"/>
                        </a:ext>
                      </a:extLst>
                    </a:gridCol>
                    <a:gridCol w="1726423">
                      <a:extLst>
                        <a:ext uri="{9D8B030D-6E8A-4147-A177-3AD203B41FA5}">
                          <a16:colId xmlns:a16="http://schemas.microsoft.com/office/drawing/2014/main" val="4226416833"/>
                        </a:ext>
                      </a:extLst>
                    </a:gridCol>
                  </a:tblGrid>
                  <a:tr h="611168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CN" sz="1600" b="0" i="0" dirty="0">
                              <a:latin typeface="Myanmar Text" panose="020B0502040204020203" pitchFamily="34" charset="0"/>
                            </a:rPr>
                            <a:t>Model</a:t>
                          </a:r>
                        </a:p>
                      </a:txBody>
                      <a:tcPr anchor="ctr">
                        <a:noFill/>
                      </a:tcPr>
                    </a:tc>
                    <a:tc gridSpan="8">
                      <a:txBody>
                        <a:bodyPr/>
                        <a:lstStyle/>
                        <a:p>
                          <a:pPr algn="ctr"/>
                          <a:r>
                            <a:rPr lang="en-US" altLang="zh-CN" sz="1600" b="0" i="0" dirty="0">
                              <a:latin typeface="Myanmar Text" panose="020B0502040204020203" pitchFamily="34" charset="0"/>
                            </a:rPr>
                            <a:t>Parameters</a:t>
                          </a:r>
                        </a:p>
                      </a:txBody>
                      <a:tcPr anchor="ctr">
                        <a:noFill/>
                      </a:tcPr>
                    </a:tc>
                    <a:tc hMerge="1">
                      <a:txBody>
                        <a:bodyPr/>
                        <a:lstStyle/>
                        <a:p>
                          <a:pPr algn="ctr"/>
                          <a:endParaRPr lang="en-US" dirty="0"/>
                        </a:p>
                      </a:txBody>
                      <a:tcPr anchor="ctr">
                        <a:noFill/>
                      </a:tcPr>
                    </a:tc>
                    <a:tc hMerge="1">
                      <a:txBody>
                        <a:bodyPr/>
                        <a:lstStyle/>
                        <a:p>
                          <a:pPr algn="ctr"/>
                          <a:endParaRPr lang="en-US" dirty="0"/>
                        </a:p>
                      </a:txBody>
                      <a:tcPr anchor="ctr">
                        <a:noFill/>
                      </a:tcPr>
                    </a:tc>
                    <a:tc hMerge="1"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pPr algn="ctr"/>
                          <a:endParaRPr lang="en-US" dirty="0"/>
                        </a:p>
                      </a:txBody>
                      <a:tcPr anchor="ctr">
                        <a:noFill/>
                      </a:tcPr>
                    </a:tc>
                    <a:tc hMerge="1">
                      <a:txBody>
                        <a:bodyPr/>
                        <a:lstStyle/>
                        <a:p>
                          <a:pPr algn="ctr"/>
                          <a:endParaRPr lang="en-US" dirty="0"/>
                        </a:p>
                      </a:txBody>
                      <a:tcPr anchor="ctr">
                        <a:noFill/>
                      </a:tcPr>
                    </a:tc>
                    <a:tc hMerge="1">
                      <a:txBody>
                        <a:bodyPr/>
                        <a:lstStyle/>
                        <a:p>
                          <a:pPr algn="ctr"/>
                          <a:endParaRPr lang="en-US" b="0" dirty="0"/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algn="ctr"/>
                          <a:endParaRPr lang="en-US" b="0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600" b="0" i="0" dirty="0">
                              <a:latin typeface="Myanmar Text" panose="020B0502040204020203" pitchFamily="34" charset="0"/>
                            </a:rPr>
                            <a:t>Number of parameters</a:t>
                          </a: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79803586"/>
                      </a:ext>
                    </a:extLst>
                  </a:tr>
                  <a:tr h="567859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CN" sz="1600" b="0" i="0" dirty="0">
                              <a:latin typeface="Myanmar Text" panose="020B0502040204020203" pitchFamily="34" charset="0"/>
                            </a:rPr>
                            <a:t>M1</a:t>
                          </a:r>
                        </a:p>
                      </a:txBody>
                      <a:tcPr anchor="ctr"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US" altLang="zh-CN" sz="16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altLang="zh-CN" sz="1600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𝜇</m:t>
                                    </m:r>
                                  </m:e>
                                  <m:sub>
                                    <m:r>
                                      <a:rPr lang="en-US" altLang="zh-CN" sz="1600" b="0" i="1" smtClean="0">
                                        <a:latin typeface="Cambria Math" panose="02040503050406030204" pitchFamily="18" charset="0"/>
                                      </a:rPr>
                                      <m:t>𝑝𝑟𝑒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n-US" altLang="zh-CN" sz="1600" b="0" i="0" dirty="0">
                            <a:latin typeface="Myanmar Text" panose="020B0502040204020203" pitchFamily="34" charset="0"/>
                          </a:endParaRPr>
                        </a:p>
                      </a:txBody>
                      <a:tcPr anchor="ctr"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US" altLang="zh-CN" sz="16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altLang="zh-CN" sz="1600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𝜇</m:t>
                                    </m:r>
                                  </m:e>
                                  <m:sub>
                                    <m:r>
                                      <a:rPr lang="en-US" altLang="zh-CN" sz="1600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𝑝𝑜𝑠𝑡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n-US" sz="1600" b="0" i="0" dirty="0">
                            <a:latin typeface="Myanmar Text" panose="020B0502040204020203" pitchFamily="34" charset="0"/>
                          </a:endParaRPr>
                        </a:p>
                      </a:txBody>
                      <a:tcPr anchor="ctr"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US" altLang="zh-CN" sz="16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altLang="zh-CN" sz="1600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𝜎</m:t>
                                    </m:r>
                                  </m:e>
                                  <m:sub>
                                    <m:r>
                                      <a:rPr lang="en-US" altLang="zh-CN" sz="1600" b="0" i="1" smtClean="0">
                                        <a:latin typeface="Cambria Math" panose="02040503050406030204" pitchFamily="18" charset="0"/>
                                      </a:rPr>
                                      <m:t>𝑝𝑟𝑒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n-US" sz="1600" b="0" i="0" dirty="0">
                            <a:latin typeface="Myanmar Text" panose="020B0502040204020203" pitchFamily="34" charset="0"/>
                          </a:endParaRPr>
                        </a:p>
                      </a:txBody>
                      <a:tcPr anchor="ctr"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US" altLang="zh-CN" sz="16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altLang="zh-CN" sz="1600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𝜎</m:t>
                                    </m:r>
                                  </m:e>
                                  <m:sub>
                                    <m:r>
                                      <a:rPr lang="en-US" altLang="zh-CN" sz="1600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  <m:t>𝑝𝑜𝑠𝑡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n-US" sz="1600" b="0" i="0" dirty="0">
                            <a:latin typeface="Myanmar Text" panose="020B0502040204020203" pitchFamily="34" charset="0"/>
                          </a:endParaRPr>
                        </a:p>
                      </a:txBody>
                      <a:tcPr anchor="ctr"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US" altLang="zh-CN" sz="16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altLang="zh-CN" sz="1600" b="0" i="1" smtClean="0">
                                        <a:latin typeface="Cambria Math" panose="02040503050406030204" pitchFamily="18" charset="0"/>
                                      </a:rPr>
                                      <m:t>𝑐𝑟𝑖𝑡𝑒𝑟𝑖𝑜𝑛</m:t>
                                    </m:r>
                                  </m:e>
                                  <m:sub>
                                    <m:r>
                                      <a:rPr lang="en-US" altLang="zh-CN" sz="1600" b="0" i="1" smtClean="0">
                                        <a:latin typeface="Cambria Math" panose="02040503050406030204" pitchFamily="18" charset="0"/>
                                      </a:rPr>
                                      <m:t>𝑝𝑟𝑒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n-US" sz="1600" b="0" i="0" dirty="0">
                            <a:latin typeface="Myanmar Text" panose="020B0502040204020203" pitchFamily="34" charset="0"/>
                          </a:endParaRPr>
                        </a:p>
                      </a:txBody>
                      <a:tcPr anchor="ctr"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US" altLang="zh-CN" sz="16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altLang="zh-CN" sz="1600" b="0" i="1" smtClean="0">
                                        <a:latin typeface="Cambria Math" panose="02040503050406030204" pitchFamily="18" charset="0"/>
                                      </a:rPr>
                                      <m:t>𝑐𝑟𝑖𝑡𝑒𝑟𝑖𝑜𝑛</m:t>
                                    </m:r>
                                  </m:e>
                                  <m:sub>
                                    <m:r>
                                      <a:rPr lang="en-US" altLang="zh-CN" sz="1600" b="0" i="1" smtClean="0">
                                        <a:latin typeface="Cambria Math" panose="02040503050406030204" pitchFamily="18" charset="0"/>
                                      </a:rPr>
                                      <m:t>𝑝𝑜𝑠𝑡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n-US" sz="1600" b="0" i="0" dirty="0">
                            <a:latin typeface="Myanmar Text" panose="020B0502040204020203" pitchFamily="34" charset="0"/>
                          </a:endParaRPr>
                        </a:p>
                      </a:txBody>
                      <a:tcPr anchor="ctr"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US" altLang="zh-CN" sz="16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altLang="zh-CN" sz="1600" b="0" i="1" smtClean="0">
                                        <a:latin typeface="Cambria Math" charset="0"/>
                                        <a:ea typeface="Cambria Math" panose="02040503050406030204" pitchFamily="18" charset="0"/>
                                      </a:rPr>
                                      <m:t>𝜆</m:t>
                                    </m:r>
                                  </m:e>
                                  <m:sub>
                                    <m:r>
                                      <a:rPr lang="en-US" altLang="zh-CN" sz="1600" b="0" i="1" smtClean="0">
                                        <a:latin typeface="Cambria Math" panose="02040503050406030204" pitchFamily="18" charset="0"/>
                                      </a:rPr>
                                      <m:t>𝑝𝑟𝑒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n-US" sz="1600" b="0" i="0" dirty="0">
                            <a:latin typeface="Myanmar Text" panose="020B0502040204020203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sSub>
                                  <m:sSubPr>
                                    <m:ctrlPr>
                                      <a:rPr lang="en-US" altLang="zh-CN" sz="16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altLang="zh-CN" sz="1600" b="0" i="1" smtClean="0">
                                        <a:latin typeface="Cambria Math" charset="0"/>
                                        <a:ea typeface="Cambria Math" panose="02040503050406030204" pitchFamily="18" charset="0"/>
                                      </a:rPr>
                                      <m:t>𝜆</m:t>
                                    </m:r>
                                  </m:e>
                                  <m:sub>
                                    <m:r>
                                      <a:rPr lang="en-US" altLang="zh-CN" sz="1600" b="0" i="1" smtClean="0">
                                        <a:latin typeface="Cambria Math" charset="0"/>
                                      </a:rPr>
                                      <m:t>𝑝𝑜𝑠𝑡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n-US" sz="1600" b="0" i="0" dirty="0">
                            <a:latin typeface="Myanmar Text" panose="020B0502040204020203" pitchFamily="34" charset="0"/>
                          </a:endParaRPr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b="0" i="0" dirty="0">
                              <a:latin typeface="Myanmar Text" panose="020B0502040204020203" pitchFamily="34" charset="0"/>
                            </a:rPr>
                            <a:t>8</a:t>
                          </a: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248783986"/>
                      </a:ext>
                    </a:extLst>
                  </a:tr>
                </a:tbl>
              </a:graphicData>
            </a:graphic>
          </p:graphicFrame>
        </mc:Choice>
        <mc:Fallback xmlns="">
          <p:graphicFrame>
            <p:nvGraphicFramePr>
              <p:cNvPr id="8" name="Table 7">
                <a:extLst>
                  <a:ext uri="{FF2B5EF4-FFF2-40B4-BE49-F238E27FC236}">
                    <a16:creationId xmlns:a16="http://schemas.microsoft.com/office/drawing/2014/main" id="{C5E10474-5B7F-011C-61A0-48707DD1A499}"/>
                  </a:ext>
                </a:extLst>
              </p:cNvPr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150701018"/>
                  </p:ext>
                </p:extLst>
              </p:nvPr>
            </p:nvGraphicFramePr>
            <p:xfrm>
              <a:off x="838200" y="3675473"/>
              <a:ext cx="10691554" cy="1179027"/>
            </p:xfrm>
            <a:graphic>
              <a:graphicData uri="http://schemas.openxmlformats.org/drawingml/2006/table">
                <a:tbl>
                  <a:tblPr firstRow="1" bandRow="1">
                    <a:tableStyleId>{5940675A-B579-460E-94D1-54222C63F5DA}</a:tableStyleId>
                  </a:tblPr>
                  <a:tblGrid>
                    <a:gridCol w="977715">
                      <a:extLst>
                        <a:ext uri="{9D8B030D-6E8A-4147-A177-3AD203B41FA5}">
                          <a16:colId xmlns:a16="http://schemas.microsoft.com/office/drawing/2014/main" val="748609956"/>
                        </a:ext>
                      </a:extLst>
                    </a:gridCol>
                    <a:gridCol w="998427">
                      <a:extLst>
                        <a:ext uri="{9D8B030D-6E8A-4147-A177-3AD203B41FA5}">
                          <a16:colId xmlns:a16="http://schemas.microsoft.com/office/drawing/2014/main" val="2452829600"/>
                        </a:ext>
                      </a:extLst>
                    </a:gridCol>
                    <a:gridCol w="998427">
                      <a:extLst>
                        <a:ext uri="{9D8B030D-6E8A-4147-A177-3AD203B41FA5}">
                          <a16:colId xmlns:a16="http://schemas.microsoft.com/office/drawing/2014/main" val="4066843408"/>
                        </a:ext>
                      </a:extLst>
                    </a:gridCol>
                    <a:gridCol w="837052">
                      <a:extLst>
                        <a:ext uri="{9D8B030D-6E8A-4147-A177-3AD203B41FA5}">
                          <a16:colId xmlns:a16="http://schemas.microsoft.com/office/drawing/2014/main" val="3506075275"/>
                        </a:ext>
                      </a:extLst>
                    </a:gridCol>
                    <a:gridCol w="797668">
                      <a:extLst>
                        <a:ext uri="{9D8B030D-6E8A-4147-A177-3AD203B41FA5}">
                          <a16:colId xmlns:a16="http://schemas.microsoft.com/office/drawing/2014/main" val="3404320002"/>
                        </a:ext>
                      </a:extLst>
                    </a:gridCol>
                    <a:gridCol w="1360561">
                      <a:extLst>
                        <a:ext uri="{9D8B030D-6E8A-4147-A177-3AD203B41FA5}">
                          <a16:colId xmlns:a16="http://schemas.microsoft.com/office/drawing/2014/main" val="3154777335"/>
                        </a:ext>
                      </a:extLst>
                    </a:gridCol>
                    <a:gridCol w="1479916">
                      <a:extLst>
                        <a:ext uri="{9D8B030D-6E8A-4147-A177-3AD203B41FA5}">
                          <a16:colId xmlns:a16="http://schemas.microsoft.com/office/drawing/2014/main" val="4248302996"/>
                        </a:ext>
                      </a:extLst>
                    </a:gridCol>
                    <a:gridCol w="739302">
                      <a:extLst>
                        <a:ext uri="{9D8B030D-6E8A-4147-A177-3AD203B41FA5}">
                          <a16:colId xmlns:a16="http://schemas.microsoft.com/office/drawing/2014/main" val="1704981609"/>
                        </a:ext>
                      </a:extLst>
                    </a:gridCol>
                    <a:gridCol w="776063">
                      <a:extLst>
                        <a:ext uri="{9D8B030D-6E8A-4147-A177-3AD203B41FA5}">
                          <a16:colId xmlns:a16="http://schemas.microsoft.com/office/drawing/2014/main" val="2654871328"/>
                        </a:ext>
                      </a:extLst>
                    </a:gridCol>
                    <a:gridCol w="1726423">
                      <a:extLst>
                        <a:ext uri="{9D8B030D-6E8A-4147-A177-3AD203B41FA5}">
                          <a16:colId xmlns:a16="http://schemas.microsoft.com/office/drawing/2014/main" val="4226416833"/>
                        </a:ext>
                      </a:extLst>
                    </a:gridCol>
                  </a:tblGrid>
                  <a:tr h="611168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CN" sz="1600" b="0" i="0" dirty="0">
                              <a:latin typeface="Myanmar Text" panose="020B0502040204020203" pitchFamily="34" charset="0"/>
                            </a:rPr>
                            <a:t>Model</a:t>
                          </a:r>
                        </a:p>
                      </a:txBody>
                      <a:tcPr anchor="ctr">
                        <a:noFill/>
                      </a:tcPr>
                    </a:tc>
                    <a:tc gridSpan="8">
                      <a:txBody>
                        <a:bodyPr/>
                        <a:lstStyle/>
                        <a:p>
                          <a:pPr algn="ctr"/>
                          <a:r>
                            <a:rPr lang="en-US" altLang="zh-CN" sz="1600" b="0" i="0" dirty="0">
                              <a:latin typeface="Myanmar Text" panose="020B0502040204020203" pitchFamily="34" charset="0"/>
                            </a:rPr>
                            <a:t>Parameters</a:t>
                          </a:r>
                        </a:p>
                      </a:txBody>
                      <a:tcPr anchor="ctr">
                        <a:noFill/>
                      </a:tcPr>
                    </a:tc>
                    <a:tc hMerge="1">
                      <a:txBody>
                        <a:bodyPr/>
                        <a:lstStyle/>
                        <a:p>
                          <a:pPr algn="ctr"/>
                          <a:endParaRPr lang="en-US" dirty="0"/>
                        </a:p>
                      </a:txBody>
                      <a:tcPr anchor="ctr">
                        <a:noFill/>
                      </a:tcPr>
                    </a:tc>
                    <a:tc hMerge="1">
                      <a:txBody>
                        <a:bodyPr/>
                        <a:lstStyle/>
                        <a:p>
                          <a:pPr algn="ctr"/>
                          <a:endParaRPr lang="en-US" dirty="0"/>
                        </a:p>
                      </a:txBody>
                      <a:tcPr anchor="ctr">
                        <a:noFill/>
                      </a:tcPr>
                    </a:tc>
                    <a:tc hMerge="1"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/>
                    </a:tc>
                    <a:tc hMerge="1">
                      <a:txBody>
                        <a:bodyPr/>
                        <a:lstStyle/>
                        <a:p>
                          <a:pPr algn="ctr"/>
                          <a:endParaRPr lang="en-US" dirty="0"/>
                        </a:p>
                      </a:txBody>
                      <a:tcPr anchor="ctr">
                        <a:noFill/>
                      </a:tcPr>
                    </a:tc>
                    <a:tc hMerge="1">
                      <a:txBody>
                        <a:bodyPr/>
                        <a:lstStyle/>
                        <a:p>
                          <a:pPr algn="ctr"/>
                          <a:endParaRPr lang="en-US" dirty="0"/>
                        </a:p>
                      </a:txBody>
                      <a:tcPr anchor="ctr">
                        <a:noFill/>
                      </a:tcPr>
                    </a:tc>
                    <a:tc hMerge="1">
                      <a:txBody>
                        <a:bodyPr/>
                        <a:lstStyle/>
                        <a:p>
                          <a:pPr algn="ctr"/>
                          <a:endParaRPr lang="en-US" b="0" dirty="0"/>
                        </a:p>
                      </a:txBody>
                      <a:tcPr anchor="ctr"/>
                    </a:tc>
                    <a:tc hMerge="1">
                      <a:txBody>
                        <a:bodyPr/>
                        <a:lstStyle/>
                        <a:p>
                          <a:pPr algn="ctr"/>
                          <a:endParaRPr lang="en-US" b="0" dirty="0"/>
                        </a:p>
                      </a:txBody>
                      <a:tcPr anchor="ctr"/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sz="1600" b="0" i="0" dirty="0">
                              <a:latin typeface="Myanmar Text" panose="020B0502040204020203" pitchFamily="34" charset="0"/>
                            </a:rPr>
                            <a:t>Number of parameters</a:t>
                          </a: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79803586"/>
                      </a:ext>
                    </a:extLst>
                  </a:tr>
                  <a:tr h="567859"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altLang="zh-CN" sz="1600" b="0" i="0" dirty="0">
                              <a:latin typeface="Myanmar Text" panose="020B0502040204020203" pitchFamily="34" charset="0"/>
                            </a:rPr>
                            <a:t>M1</a:t>
                          </a:r>
                        </a:p>
                      </a:txBody>
                      <a:tcPr anchor="ctr">
                        <a:noFill/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blipFill>
                          <a:blip r:embed="rId2"/>
                          <a:stretch>
                            <a:fillRect l="-98734" t="-111111" r="-870886" b="-2222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blipFill>
                          <a:blip r:embed="rId2"/>
                          <a:stretch>
                            <a:fillRect l="-201282" t="-111111" r="-782051" b="-2222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blipFill>
                          <a:blip r:embed="rId2"/>
                          <a:stretch>
                            <a:fillRect l="-356061" t="-111111" r="-824242" b="-2222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blipFill>
                          <a:blip r:embed="rId2"/>
                          <a:stretch>
                            <a:fillRect l="-477778" t="-111111" r="-763492" b="-2222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blipFill>
                          <a:blip r:embed="rId2"/>
                          <a:stretch>
                            <a:fillRect l="-340187" t="-111111" r="-349533" b="-2222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blipFill>
                          <a:blip r:embed="rId2"/>
                          <a:stretch>
                            <a:fillRect l="-402564" t="-111111" r="-219658" b="-2222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blipFill>
                          <a:blip r:embed="rId2"/>
                          <a:stretch>
                            <a:fillRect l="-1013793" t="-111111" r="-343103" b="-2222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blipFill>
                          <a:blip r:embed="rId2"/>
                          <a:stretch>
                            <a:fillRect l="-1059016" t="-111111" r="-226230" b="-2222"/>
                          </a:stretch>
                        </a:blipFill>
                      </a:tcPr>
                    </a:tc>
                    <a:tc>
                      <a:txBody>
                        <a:bodyPr/>
                        <a:lstStyle/>
                        <a:p>
                          <a:pPr algn="ctr"/>
                          <a:r>
                            <a:rPr lang="en-US" b="0" i="0" dirty="0">
                              <a:latin typeface="Myanmar Text" panose="020B0502040204020203" pitchFamily="34" charset="0"/>
                            </a:rPr>
                            <a:t>8</a:t>
                          </a:r>
                        </a:p>
                      </a:txBody>
                      <a:tcPr anchor="ctr"/>
                    </a:tc>
                    <a:extLst>
                      <a:ext uri="{0D108BD9-81ED-4DB2-BD59-A6C34878D82A}">
                        <a16:rowId xmlns:a16="http://schemas.microsoft.com/office/drawing/2014/main" val="1248783986"/>
                      </a:ext>
                    </a:extLst>
                  </a:tr>
                </a:tbl>
              </a:graphicData>
            </a:graphic>
          </p:graphicFrame>
        </mc:Fallback>
      </mc:AlternateContent>
    </p:spTree>
    <p:extLst>
      <p:ext uri="{BB962C8B-B14F-4D97-AF65-F5344CB8AC3E}">
        <p14:creationId xmlns:p14="http://schemas.microsoft.com/office/powerpoint/2010/main" val="195649259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D073E54-E13D-70AA-2E46-FB774FF947F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99293" y="-235704"/>
            <a:ext cx="11898923" cy="6581153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10E80206-DC52-0D8E-EEF3-B246BC121F05}"/>
              </a:ext>
            </a:extLst>
          </p:cNvPr>
          <p:cNvSpPr/>
          <p:nvPr/>
        </p:nvSpPr>
        <p:spPr>
          <a:xfrm>
            <a:off x="4267199" y="4091354"/>
            <a:ext cx="3387970" cy="2028093"/>
          </a:xfrm>
          <a:prstGeom prst="rect">
            <a:avLst/>
          </a:prstGeom>
          <a:noFill/>
          <a:ln w="285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756856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EA260157-3639-2806-FFB8-B58032336D0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491798" y="-140678"/>
            <a:ext cx="13359161" cy="73887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527310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B64F1913-D022-1F0A-F276-317C2C1628A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5012" y="0"/>
            <a:ext cx="10679708" cy="67052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564008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C7532BB6-C619-2258-ABFB-5F145D69ACC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3598" y="0"/>
            <a:ext cx="10465506" cy="65938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39298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55F649F-63C9-012B-0B2E-92C3E0D393D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4468" y="0"/>
            <a:ext cx="10850396" cy="68123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001018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FD78460F-449A-B714-FE01-5421C98BEAB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8495" y="0"/>
            <a:ext cx="5809129" cy="34290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1A29E919-314E-79B4-5222-0D9DD423002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67624" y="-1"/>
            <a:ext cx="5712312" cy="3463849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7071531-370C-278F-6358-DAF1B31EEA4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59958" y="3363993"/>
            <a:ext cx="5607666" cy="34940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099354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650417DA-0C5A-E349-BC0E-0E4559E233F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385764" y="0"/>
            <a:ext cx="12760717" cy="70578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534647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8F2285F-4268-4779-9631-2E27A496E51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821" y="0"/>
            <a:ext cx="12231870" cy="69775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806111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0E234CE-1FD6-2099-6987-323B3BCE53E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591016" y="-121045"/>
            <a:ext cx="13223177" cy="73135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599996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76F50ECD-C44C-769C-BD48-A402E7DE9FC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546409" y="-143349"/>
            <a:ext cx="13364310" cy="73916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547085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DAD23BC-0043-CEEF-7CFC-F87A270521F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646770" y="-98744"/>
            <a:ext cx="13444956" cy="74362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869633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D27D16A-ACB1-8FDE-811A-56411E7E534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602166" y="-121046"/>
            <a:ext cx="13169590" cy="72839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438582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71F7D2A-6899-47AC-D8B0-51D57212FC1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568713" y="0"/>
            <a:ext cx="13381463" cy="74011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139124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B33AD7E7-1621-305D-1D6F-C8FF67DBC60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412595" y="-1"/>
            <a:ext cx="13136136" cy="72654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506987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2209</TotalTime>
  <Words>522</Words>
  <Application>Microsoft Macintosh PowerPoint</Application>
  <PresentationFormat>Widescreen</PresentationFormat>
  <Paragraphs>146</Paragraphs>
  <Slides>15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0" baseType="lpstr">
      <vt:lpstr>Arial</vt:lpstr>
      <vt:lpstr>Calibri</vt:lpstr>
      <vt:lpstr>Cambria Math</vt:lpstr>
      <vt:lpstr>Myanmar Text</vt:lpstr>
      <vt:lpstr>Office Theme</vt:lpstr>
      <vt:lpstr>Model-free psychometric function fitting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Model-free psychometric function fitting</dc:title>
  <dc:creator>Li Luhe</dc:creator>
  <cp:lastModifiedBy>LL</cp:lastModifiedBy>
  <cp:revision>84</cp:revision>
  <dcterms:created xsi:type="dcterms:W3CDTF">2022-09-03T18:30:47Z</dcterms:created>
  <dcterms:modified xsi:type="dcterms:W3CDTF">2022-09-22T18:17:52Z</dcterms:modified>
</cp:coreProperties>
</file>

<file path=docProps/thumbnail.jpeg>
</file>